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40"/>
  </p:notesMasterIdLst>
  <p:sldIdLst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C2817-7830-4F5A-9F92-97CC2E0A9B15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51D1C-5CC2-4964-AB93-CB27F09DD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22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71333" y="1609417"/>
            <a:ext cx="7649200" cy="2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076900" y="4614167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56900" y="2467"/>
            <a:ext cx="1188000" cy="6893600"/>
            <a:chOff x="267675" y="1850"/>
            <a:chExt cx="891000" cy="51702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719150" y="1850"/>
              <a:ext cx="0" cy="5170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267675" y="2834226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7675" y="3806057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pic>
          <p:nvPicPr>
            <p:cNvPr id="16" name="Google Shape;16;p2"/>
            <p:cNvPicPr preferRelativeResize="0"/>
            <p:nvPr/>
          </p:nvPicPr>
          <p:blipFill rotWithShape="1">
            <a:blip r:embed="rId2">
              <a:alphaModFix amt="25000"/>
            </a:blip>
            <a:srcRect l="41575" r="4522" b="15867"/>
            <a:stretch/>
          </p:blipFill>
          <p:spPr>
            <a:xfrm flipH="1">
              <a:off x="7125775" y="539500"/>
              <a:ext cx="2018225" cy="4604000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260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 amt="24000"/>
            </a:blip>
            <a:srcRect l="5100" t="-2988" r="-5100" b="38588"/>
            <a:stretch/>
          </p:blipFill>
          <p:spPr>
            <a:xfrm>
              <a:off x="5996900" y="3462775"/>
              <a:ext cx="2705100" cy="1680725"/>
            </a:xfrm>
            <a:prstGeom prst="rect">
              <a:avLst/>
            </a:prstGeom>
            <a:noFill/>
            <a:ln>
              <a:noFill/>
            </a:ln>
            <a:effectLst>
              <a:outerShdw blurRad="671513" dist="19050" dir="15660000" algn="bl" rotWithShape="0">
                <a:srgbClr val="000000">
                  <a:alpha val="47000"/>
                </a:srgbClr>
              </a:outerShdw>
            </a:effectLst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4">
              <a:alphaModFix amt="17000"/>
            </a:blip>
            <a:srcRect l="-108" t="60396" r="10074" b="-1334"/>
            <a:stretch/>
          </p:blipFill>
          <p:spPr>
            <a:xfrm flipH="1">
              <a:off x="0" y="0"/>
              <a:ext cx="6697199" cy="13101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012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2" hasCustomPrompt="1"/>
          </p:nvPr>
        </p:nvSpPr>
        <p:spPr>
          <a:xfrm>
            <a:off x="1675833" y="174882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1675833" y="3970036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 hasCustomPrompt="1"/>
          </p:nvPr>
        </p:nvSpPr>
        <p:spPr>
          <a:xfrm>
            <a:off x="4849200" y="1762963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5" hasCustomPrompt="1"/>
          </p:nvPr>
        </p:nvSpPr>
        <p:spPr>
          <a:xfrm>
            <a:off x="4849200" y="398416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6" hasCustomPrompt="1"/>
          </p:nvPr>
        </p:nvSpPr>
        <p:spPr>
          <a:xfrm>
            <a:off x="8022567" y="1762963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7" hasCustomPrompt="1"/>
          </p:nvPr>
        </p:nvSpPr>
        <p:spPr>
          <a:xfrm>
            <a:off x="8022567" y="398416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675833" y="2512433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4849200" y="25265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9"/>
          </p:nvPr>
        </p:nvSpPr>
        <p:spPr>
          <a:xfrm>
            <a:off x="8022567" y="25265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3"/>
          </p:nvPr>
        </p:nvSpPr>
        <p:spPr>
          <a:xfrm>
            <a:off x="1675833" y="4733533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4849200" y="47476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8022567" y="47476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7" name="Google Shape;97;p13"/>
          <p:cNvGrpSpPr/>
          <p:nvPr/>
        </p:nvGrpSpPr>
        <p:grpSpPr>
          <a:xfrm>
            <a:off x="-46600" y="-11800"/>
            <a:ext cx="12285200" cy="6881600"/>
            <a:chOff x="-34950" y="1750"/>
            <a:chExt cx="9213900" cy="5161200"/>
          </a:xfrm>
        </p:grpSpPr>
        <p:cxnSp>
          <p:nvCxnSpPr>
            <p:cNvPr id="98" name="Google Shape;98;p13"/>
            <p:cNvCxnSpPr/>
            <p:nvPr/>
          </p:nvCxnSpPr>
          <p:spPr>
            <a:xfrm>
              <a:off x="-34950" y="4790625"/>
              <a:ext cx="921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13"/>
            <p:cNvCxnSpPr/>
            <p:nvPr/>
          </p:nvCxnSpPr>
          <p:spPr>
            <a:xfrm rot="10800000">
              <a:off x="435400" y="1750"/>
              <a:ext cx="0" cy="5161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" name="Google Shape;100;p13"/>
            <p:cNvSpPr/>
            <p:nvPr/>
          </p:nvSpPr>
          <p:spPr>
            <a:xfrm>
              <a:off x="8354600" y="421792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354600" y="397847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94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2">
            <a:alphaModFix amt="17000"/>
          </a:blip>
          <a:srcRect l="-7439" t="60396" r="10068" b="-1334"/>
          <a:stretch/>
        </p:blipFill>
        <p:spPr>
          <a:xfrm rot="10800000" flipH="1">
            <a:off x="4804533" y="5351534"/>
            <a:ext cx="7433267" cy="174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032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-10333" y="-9066"/>
            <a:ext cx="12239200" cy="6930767"/>
            <a:chOff x="-7750" y="-6800"/>
            <a:chExt cx="9179400" cy="5198075"/>
          </a:xfrm>
        </p:grpSpPr>
        <p:cxnSp>
          <p:nvCxnSpPr>
            <p:cNvPr id="108" name="Google Shape;108;p15"/>
            <p:cNvCxnSpPr/>
            <p:nvPr/>
          </p:nvCxnSpPr>
          <p:spPr>
            <a:xfrm>
              <a:off x="-7750" y="4853325"/>
              <a:ext cx="9179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5"/>
            <p:cNvCxnSpPr/>
            <p:nvPr/>
          </p:nvCxnSpPr>
          <p:spPr>
            <a:xfrm>
              <a:off x="8785125" y="-680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Google Shape;110;p15"/>
            <p:cNvSpPr/>
            <p:nvPr/>
          </p:nvSpPr>
          <p:spPr>
            <a:xfrm>
              <a:off x="144925" y="4432575"/>
              <a:ext cx="568200" cy="758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84525" y="4115000"/>
              <a:ext cx="489000" cy="4890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24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 amt="31000"/>
          </a:blip>
          <a:srcRect b="7697"/>
          <a:stretch/>
        </p:blipFill>
        <p:spPr>
          <a:xfrm rot="1440451">
            <a:off x="8184332" y="1433100"/>
            <a:ext cx="4420333" cy="6330232"/>
          </a:xfrm>
          <a:prstGeom prst="rect">
            <a:avLst/>
          </a:prstGeom>
          <a:noFill/>
          <a:ln>
            <a:noFill/>
          </a:ln>
          <a:effectLst>
            <a:outerShdw blurRad="385763" dist="247650" dir="1692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477951" y="1877400"/>
            <a:ext cx="4445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477951" y="2641000"/>
            <a:ext cx="44456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2"/>
          </p:nvPr>
        </p:nvSpPr>
        <p:spPr>
          <a:xfrm>
            <a:off x="6998051" y="719333"/>
            <a:ext cx="3716000" cy="54192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17" name="Google Shape;117;p16"/>
          <p:cNvGrpSpPr/>
          <p:nvPr/>
        </p:nvGrpSpPr>
        <p:grpSpPr>
          <a:xfrm>
            <a:off x="1033" y="333467"/>
            <a:ext cx="12214400" cy="6550400"/>
            <a:chOff x="775" y="250100"/>
            <a:chExt cx="9160800" cy="4912800"/>
          </a:xfrm>
        </p:grpSpPr>
        <p:cxnSp>
          <p:nvCxnSpPr>
            <p:cNvPr id="118" name="Google Shape;118;p16"/>
            <p:cNvCxnSpPr/>
            <p:nvPr/>
          </p:nvCxnSpPr>
          <p:spPr>
            <a:xfrm rot="10800000">
              <a:off x="775" y="250100"/>
              <a:ext cx="91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Google Shape;119;p16"/>
            <p:cNvSpPr/>
            <p:nvPr/>
          </p:nvSpPr>
          <p:spPr>
            <a:xfrm>
              <a:off x="133850" y="250100"/>
              <a:ext cx="718200" cy="718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244700" y="609200"/>
              <a:ext cx="496500" cy="620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121" name="Google Shape;121;p16"/>
            <p:cNvCxnSpPr>
              <a:stCxn id="120" idx="1"/>
            </p:cNvCxnSpPr>
            <p:nvPr/>
          </p:nvCxnSpPr>
          <p:spPr>
            <a:xfrm>
              <a:off x="492950" y="1229900"/>
              <a:ext cx="0" cy="3933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49869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325400" y="1372684"/>
            <a:ext cx="9541200" cy="1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1325400" y="2752517"/>
            <a:ext cx="9541200" cy="2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7"/>
          <p:cNvSpPr>
            <a:spLocks noGrp="1"/>
          </p:cNvSpPr>
          <p:nvPr>
            <p:ph type="pic" idx="2"/>
          </p:nvPr>
        </p:nvSpPr>
        <p:spPr>
          <a:xfrm>
            <a:off x="950967" y="739568"/>
            <a:ext cx="3734800" cy="53992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7"/>
          <p:cNvSpPr>
            <a:spLocks noGrp="1"/>
          </p:cNvSpPr>
          <p:nvPr>
            <p:ph type="pic" idx="3"/>
          </p:nvPr>
        </p:nvSpPr>
        <p:spPr>
          <a:xfrm>
            <a:off x="4801100" y="729467"/>
            <a:ext cx="2802800" cy="30920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7"/>
          <p:cNvSpPr>
            <a:spLocks noGrp="1"/>
          </p:cNvSpPr>
          <p:nvPr>
            <p:ph type="pic" idx="4"/>
          </p:nvPr>
        </p:nvSpPr>
        <p:spPr>
          <a:xfrm>
            <a:off x="4801100" y="3948500"/>
            <a:ext cx="6440000" cy="2200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8" name="Google Shape;128;p17"/>
          <p:cNvPicPr preferRelativeResize="0"/>
          <p:nvPr/>
        </p:nvPicPr>
        <p:blipFill rotWithShape="1">
          <a:blip r:embed="rId2">
            <a:alphaModFix amt="17000"/>
          </a:blip>
          <a:srcRect l="-108" t="60396" r="10074" b="-1334"/>
          <a:stretch/>
        </p:blipFill>
        <p:spPr>
          <a:xfrm rot="-5400000" flipH="1">
            <a:off x="-2746616" y="2753350"/>
            <a:ext cx="6851267" cy="1358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7"/>
          <p:cNvCxnSpPr/>
          <p:nvPr/>
        </p:nvCxnSpPr>
        <p:spPr>
          <a:xfrm>
            <a:off x="11759300" y="-9067"/>
            <a:ext cx="0" cy="689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536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1250167" y="3722467"/>
            <a:ext cx="2900400" cy="1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2"/>
          </p:nvPr>
        </p:nvSpPr>
        <p:spPr>
          <a:xfrm>
            <a:off x="4645796" y="3722467"/>
            <a:ext cx="2900400" cy="1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3"/>
          </p:nvPr>
        </p:nvSpPr>
        <p:spPr>
          <a:xfrm>
            <a:off x="8041433" y="3722467"/>
            <a:ext cx="2900400" cy="1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4"/>
          </p:nvPr>
        </p:nvSpPr>
        <p:spPr>
          <a:xfrm>
            <a:off x="1250167" y="3204600"/>
            <a:ext cx="29004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5"/>
          </p:nvPr>
        </p:nvSpPr>
        <p:spPr>
          <a:xfrm>
            <a:off x="4645800" y="3204600"/>
            <a:ext cx="29004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6"/>
          </p:nvPr>
        </p:nvSpPr>
        <p:spPr>
          <a:xfrm>
            <a:off x="8041433" y="3204600"/>
            <a:ext cx="29004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0833133" y="-35400"/>
            <a:ext cx="1063067" cy="6928800"/>
            <a:chOff x="8124850" y="-26550"/>
            <a:chExt cx="797300" cy="5196600"/>
          </a:xfrm>
        </p:grpSpPr>
        <p:cxnSp>
          <p:nvCxnSpPr>
            <p:cNvPr id="139" name="Google Shape;139;p18"/>
            <p:cNvCxnSpPr/>
            <p:nvPr/>
          </p:nvCxnSpPr>
          <p:spPr>
            <a:xfrm>
              <a:off x="8922150" y="-26550"/>
              <a:ext cx="0" cy="5196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18"/>
            <p:cNvSpPr/>
            <p:nvPr/>
          </p:nvSpPr>
          <p:spPr>
            <a:xfrm>
              <a:off x="8124850" y="4490375"/>
              <a:ext cx="669300" cy="669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 rot="-5400000">
              <a:off x="8372250" y="4550125"/>
              <a:ext cx="549900" cy="5499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 amt="15000"/>
          </a:blip>
          <a:srcRect l="45163" t="14756" r="6852" b="19631"/>
          <a:stretch/>
        </p:blipFill>
        <p:spPr>
          <a:xfrm>
            <a:off x="0" y="4228267"/>
            <a:ext cx="1786600" cy="2629733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682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2583784" y="2381200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2"/>
          </p:nvPr>
        </p:nvSpPr>
        <p:spPr>
          <a:xfrm>
            <a:off x="7606781" y="2381200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3"/>
          </p:nvPr>
        </p:nvSpPr>
        <p:spPr>
          <a:xfrm>
            <a:off x="2583784" y="4488867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4"/>
          </p:nvPr>
        </p:nvSpPr>
        <p:spPr>
          <a:xfrm>
            <a:off x="7606781" y="4488867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5"/>
          </p:nvPr>
        </p:nvSpPr>
        <p:spPr>
          <a:xfrm>
            <a:off x="2583784" y="1864267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6"/>
          </p:nvPr>
        </p:nvSpPr>
        <p:spPr>
          <a:xfrm>
            <a:off x="2583784" y="3972033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7"/>
          </p:nvPr>
        </p:nvSpPr>
        <p:spPr>
          <a:xfrm>
            <a:off x="7606751" y="1864267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8"/>
          </p:nvPr>
        </p:nvSpPr>
        <p:spPr>
          <a:xfrm>
            <a:off x="7606751" y="3972033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2">
            <a:alphaModFix amt="17000"/>
          </a:blip>
          <a:srcRect l="-108" t="60396" r="10074" b="-1334"/>
          <a:stretch/>
        </p:blipFill>
        <p:spPr>
          <a:xfrm rot="10800000">
            <a:off x="2" y="5453701"/>
            <a:ext cx="7178365" cy="140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264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"/>
          </p:nvPr>
        </p:nvSpPr>
        <p:spPr>
          <a:xfrm>
            <a:off x="1307767" y="2256536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2"/>
          </p:nvPr>
        </p:nvSpPr>
        <p:spPr>
          <a:xfrm>
            <a:off x="4637416" y="2256536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1307767" y="4563600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4"/>
          </p:nvPr>
        </p:nvSpPr>
        <p:spPr>
          <a:xfrm>
            <a:off x="4637416" y="4563600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5"/>
          </p:nvPr>
        </p:nvSpPr>
        <p:spPr>
          <a:xfrm>
            <a:off x="7967031" y="2256536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6"/>
          </p:nvPr>
        </p:nvSpPr>
        <p:spPr>
          <a:xfrm>
            <a:off x="7967031" y="4563600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7"/>
          </p:nvPr>
        </p:nvSpPr>
        <p:spPr>
          <a:xfrm>
            <a:off x="1307767" y="1740633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8"/>
          </p:nvPr>
        </p:nvSpPr>
        <p:spPr>
          <a:xfrm>
            <a:off x="4637415" y="1740633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9"/>
          </p:nvPr>
        </p:nvSpPr>
        <p:spPr>
          <a:xfrm>
            <a:off x="7967028" y="1740633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13"/>
          </p:nvPr>
        </p:nvSpPr>
        <p:spPr>
          <a:xfrm>
            <a:off x="1307767" y="4043432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14"/>
          </p:nvPr>
        </p:nvSpPr>
        <p:spPr>
          <a:xfrm>
            <a:off x="4637415" y="4043432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5"/>
          </p:nvPr>
        </p:nvSpPr>
        <p:spPr>
          <a:xfrm>
            <a:off x="7967028" y="4043432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10537471" y="-11800"/>
            <a:ext cx="1228696" cy="6881600"/>
            <a:chOff x="7903103" y="-8850"/>
            <a:chExt cx="921522" cy="5161200"/>
          </a:xfrm>
        </p:grpSpPr>
        <p:cxnSp>
          <p:nvCxnSpPr>
            <p:cNvPr id="169" name="Google Shape;169;p20"/>
            <p:cNvCxnSpPr/>
            <p:nvPr/>
          </p:nvCxnSpPr>
          <p:spPr>
            <a:xfrm rot="10800000">
              <a:off x="8824625" y="-8850"/>
              <a:ext cx="0" cy="5161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20"/>
            <p:cNvSpPr/>
            <p:nvPr/>
          </p:nvSpPr>
          <p:spPr>
            <a:xfrm rot="-5400000">
              <a:off x="8174800" y="4493700"/>
              <a:ext cx="649800" cy="649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 rot="-5400000">
              <a:off x="7903103" y="4493700"/>
              <a:ext cx="649800" cy="649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428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4055961" y="719333"/>
            <a:ext cx="4080000" cy="1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4055933" y="2032533"/>
            <a:ext cx="4080000" cy="1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3981667" y="4532100"/>
            <a:ext cx="4228800" cy="1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CREDITS</a:t>
            </a:r>
            <a:r>
              <a:rPr lang="en" sz="16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: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, and includes icons, infographics &amp; images by </a:t>
            </a:r>
            <a:r>
              <a:rPr lang="en" sz="16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endParaRPr sz="1600" b="1" u="sng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grpSp>
        <p:nvGrpSpPr>
          <p:cNvPr id="176" name="Google Shape;176;p21"/>
          <p:cNvGrpSpPr/>
          <p:nvPr/>
        </p:nvGrpSpPr>
        <p:grpSpPr>
          <a:xfrm>
            <a:off x="10051667" y="2467"/>
            <a:ext cx="2378800" cy="6893600"/>
            <a:chOff x="7538750" y="1850"/>
            <a:chExt cx="1784100" cy="5170200"/>
          </a:xfrm>
        </p:grpSpPr>
        <p:grpSp>
          <p:nvGrpSpPr>
            <p:cNvPr id="177" name="Google Shape;177;p21"/>
            <p:cNvGrpSpPr/>
            <p:nvPr/>
          </p:nvGrpSpPr>
          <p:grpSpPr>
            <a:xfrm>
              <a:off x="7538750" y="1850"/>
              <a:ext cx="1784100" cy="5170200"/>
              <a:chOff x="-420825" y="1850"/>
              <a:chExt cx="1784100" cy="5170200"/>
            </a:xfrm>
          </p:grpSpPr>
          <p:cxnSp>
            <p:nvCxnSpPr>
              <p:cNvPr id="178" name="Google Shape;178;p21"/>
              <p:cNvCxnSpPr/>
              <p:nvPr/>
            </p:nvCxnSpPr>
            <p:spPr>
              <a:xfrm>
                <a:off x="719150" y="1850"/>
                <a:ext cx="0" cy="517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9" name="Google Shape;179;p21"/>
              <p:cNvSpPr/>
              <p:nvPr/>
            </p:nvSpPr>
            <p:spPr>
              <a:xfrm>
                <a:off x="-420825" y="1694898"/>
                <a:ext cx="1784100" cy="17841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</p:grpSp>
        <p:sp>
          <p:nvSpPr>
            <p:cNvPr id="180" name="Google Shape;180;p21"/>
            <p:cNvSpPr/>
            <p:nvPr/>
          </p:nvSpPr>
          <p:spPr>
            <a:xfrm rot="-5400000">
              <a:off x="7751575" y="2121350"/>
              <a:ext cx="931200" cy="9312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81" name="Google Shape;181;p21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1980899">
            <a:off x="66948" y="-818667"/>
            <a:ext cx="3640637" cy="3510467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32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48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648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475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163200" y="7965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6833281" y="3721767"/>
            <a:ext cx="3809600" cy="1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955517" y="3721767"/>
            <a:ext cx="3809600" cy="1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955516" y="3204600"/>
            <a:ext cx="38096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6833279" y="3204600"/>
            <a:ext cx="38096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1100" y="4944867"/>
            <a:ext cx="12190800" cy="1407067"/>
            <a:chOff x="825" y="3708650"/>
            <a:chExt cx="9143100" cy="1055300"/>
          </a:xfrm>
        </p:grpSpPr>
        <p:cxnSp>
          <p:nvCxnSpPr>
            <p:cNvPr id="41" name="Google Shape;41;p5"/>
            <p:cNvCxnSpPr/>
            <p:nvPr/>
          </p:nvCxnSpPr>
          <p:spPr>
            <a:xfrm>
              <a:off x="825" y="4763950"/>
              <a:ext cx="9143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Google Shape;42;p5"/>
            <p:cNvSpPr/>
            <p:nvPr/>
          </p:nvSpPr>
          <p:spPr>
            <a:xfrm>
              <a:off x="107225" y="4045437"/>
              <a:ext cx="606000" cy="7185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107225" y="3708650"/>
              <a:ext cx="606000" cy="7185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44" name="Google Shape;44;p5"/>
          <p:cNvPicPr preferRelativeResize="0"/>
          <p:nvPr/>
        </p:nvPicPr>
        <p:blipFill rotWithShape="1">
          <a:blip r:embed="rId2">
            <a:alphaModFix amt="25000"/>
          </a:blip>
          <a:srcRect l="13442" t="17335" r="33506" b="22619"/>
          <a:stretch/>
        </p:blipFill>
        <p:spPr>
          <a:xfrm rot="-14">
            <a:off x="10127701" y="2739871"/>
            <a:ext cx="2064300" cy="4118125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45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25000"/>
          </a:blip>
          <a:srcRect l="50046" t="24653" r="-1391"/>
          <a:stretch/>
        </p:blipFill>
        <p:spPr>
          <a:xfrm>
            <a:off x="0" y="1787900"/>
            <a:ext cx="1027267" cy="2424965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  <p:pic>
        <p:nvPicPr>
          <p:cNvPr id="48" name="Google Shape;48;p6"/>
          <p:cNvPicPr preferRelativeResize="0"/>
          <p:nvPr/>
        </p:nvPicPr>
        <p:blipFill rotWithShape="1">
          <a:blip r:embed="rId3">
            <a:alphaModFix amt="17000"/>
          </a:blip>
          <a:srcRect l="-108" t="60396" r="10074" b="-1334"/>
          <a:stretch/>
        </p:blipFill>
        <p:spPr>
          <a:xfrm rot="5400000" flipH="1">
            <a:off x="7881867" y="2563234"/>
            <a:ext cx="6873367" cy="174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6"/>
          <p:cNvCxnSpPr/>
          <p:nvPr/>
        </p:nvCxnSpPr>
        <p:spPr>
          <a:xfrm>
            <a:off x="296700" y="2400"/>
            <a:ext cx="0" cy="687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622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31000"/>
          </a:blip>
          <a:srcRect b="7697"/>
          <a:stretch/>
        </p:blipFill>
        <p:spPr>
          <a:xfrm rot="1440451">
            <a:off x="8184332" y="1433100"/>
            <a:ext cx="4420333" cy="6330232"/>
          </a:xfrm>
          <a:prstGeom prst="rect">
            <a:avLst/>
          </a:prstGeom>
          <a:noFill/>
          <a:ln>
            <a:noFill/>
          </a:ln>
          <a:effectLst>
            <a:outerShdw blurRad="385763" dist="247650" dir="16920000" algn="bl" rotWithShape="0">
              <a:srgbClr val="000000">
                <a:alpha val="20000"/>
              </a:srgbClr>
            </a:outerShdw>
          </a:effectLst>
        </p:spPr>
      </p:pic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477951" y="1877400"/>
            <a:ext cx="4445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1477951" y="2641000"/>
            <a:ext cx="44456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7"/>
          <p:cNvSpPr>
            <a:spLocks noGrp="1"/>
          </p:cNvSpPr>
          <p:nvPr>
            <p:ph type="pic" idx="2"/>
          </p:nvPr>
        </p:nvSpPr>
        <p:spPr>
          <a:xfrm>
            <a:off x="6998051" y="719333"/>
            <a:ext cx="3716000" cy="54192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5" name="Google Shape;55;p7"/>
          <p:cNvGrpSpPr/>
          <p:nvPr/>
        </p:nvGrpSpPr>
        <p:grpSpPr>
          <a:xfrm>
            <a:off x="1033" y="333467"/>
            <a:ext cx="12214400" cy="6550400"/>
            <a:chOff x="775" y="250100"/>
            <a:chExt cx="9160800" cy="4912800"/>
          </a:xfrm>
        </p:grpSpPr>
        <p:cxnSp>
          <p:nvCxnSpPr>
            <p:cNvPr id="56" name="Google Shape;56;p7"/>
            <p:cNvCxnSpPr/>
            <p:nvPr/>
          </p:nvCxnSpPr>
          <p:spPr>
            <a:xfrm rot="10800000">
              <a:off x="775" y="250100"/>
              <a:ext cx="91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7"/>
            <p:cNvSpPr/>
            <p:nvPr/>
          </p:nvSpPr>
          <p:spPr>
            <a:xfrm>
              <a:off x="133850" y="250100"/>
              <a:ext cx="718200" cy="718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244700" y="609200"/>
              <a:ext cx="496500" cy="620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59" name="Google Shape;59;p7"/>
            <p:cNvCxnSpPr>
              <a:stCxn id="58" idx="1"/>
            </p:cNvCxnSpPr>
            <p:nvPr/>
          </p:nvCxnSpPr>
          <p:spPr>
            <a:xfrm>
              <a:off x="492950" y="1229900"/>
              <a:ext cx="0" cy="3933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1899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411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43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2259533" y="2296751"/>
            <a:ext cx="7672800" cy="14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2259533" y="3898437"/>
            <a:ext cx="76728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-10863" y="-441533"/>
            <a:ext cx="12190964" cy="7299519"/>
            <a:chOff x="-8148" y="-331150"/>
            <a:chExt cx="9143223" cy="5474639"/>
          </a:xfrm>
        </p:grpSpPr>
        <p:sp>
          <p:nvSpPr>
            <p:cNvPr id="72" name="Google Shape;72;p11"/>
            <p:cNvSpPr/>
            <p:nvPr/>
          </p:nvSpPr>
          <p:spPr>
            <a:xfrm>
              <a:off x="3521475" y="-331150"/>
              <a:ext cx="1151100" cy="1151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73" name="Google Shape;73;p11"/>
            <p:cNvCxnSpPr>
              <a:stCxn id="72" idx="6"/>
            </p:cNvCxnSpPr>
            <p:nvPr/>
          </p:nvCxnSpPr>
          <p:spPr>
            <a:xfrm>
              <a:off x="4672575" y="244400"/>
              <a:ext cx="4462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1"/>
            <p:cNvSpPr/>
            <p:nvPr/>
          </p:nvSpPr>
          <p:spPr>
            <a:xfrm>
              <a:off x="3760875" y="147650"/>
              <a:ext cx="672300" cy="67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grpSp>
          <p:nvGrpSpPr>
            <p:cNvPr id="75" name="Google Shape;75;p11"/>
            <p:cNvGrpSpPr/>
            <p:nvPr/>
          </p:nvGrpSpPr>
          <p:grpSpPr>
            <a:xfrm>
              <a:off x="1845400" y="4236527"/>
              <a:ext cx="1436852" cy="906962"/>
              <a:chOff x="0" y="3084775"/>
              <a:chExt cx="2129300" cy="1519200"/>
            </a:xfrm>
          </p:grpSpPr>
          <p:sp>
            <p:nvSpPr>
              <p:cNvPr id="76" name="Google Shape;76;p11"/>
              <p:cNvSpPr/>
              <p:nvPr/>
            </p:nvSpPr>
            <p:spPr>
              <a:xfrm>
                <a:off x="0" y="3084775"/>
                <a:ext cx="994200" cy="1519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  <p:sp>
            <p:nvSpPr>
              <p:cNvPr id="77" name="Google Shape;77;p11"/>
              <p:cNvSpPr/>
              <p:nvPr/>
            </p:nvSpPr>
            <p:spPr>
              <a:xfrm>
                <a:off x="1135100" y="3084775"/>
                <a:ext cx="994200" cy="1519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</p:grpSp>
        <p:cxnSp>
          <p:nvCxnSpPr>
            <p:cNvPr id="78" name="Google Shape;78;p11"/>
            <p:cNvCxnSpPr>
              <a:stCxn id="77" idx="0"/>
            </p:cNvCxnSpPr>
            <p:nvPr/>
          </p:nvCxnSpPr>
          <p:spPr>
            <a:xfrm rot="10800000">
              <a:off x="-8148" y="4690008"/>
              <a:ext cx="3290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" name="Google Shape;79;p11"/>
          <p:cNvGrpSpPr/>
          <p:nvPr/>
        </p:nvGrpSpPr>
        <p:grpSpPr>
          <a:xfrm>
            <a:off x="-2497824" y="-1487661"/>
            <a:ext cx="15404115" cy="9681953"/>
            <a:chOff x="-1873368" y="-1115746"/>
            <a:chExt cx="11553086" cy="7261465"/>
          </a:xfrm>
        </p:grpSpPr>
        <p:pic>
          <p:nvPicPr>
            <p:cNvPr id="80" name="Google Shape;80;p11"/>
            <p:cNvPicPr preferRelativeResize="0"/>
            <p:nvPr/>
          </p:nvPicPr>
          <p:blipFill>
            <a:blip r:embed="rId2">
              <a:alphaModFix amt="12000"/>
            </a:blip>
            <a:stretch>
              <a:fillRect/>
            </a:stretch>
          </p:blipFill>
          <p:spPr>
            <a:xfrm rot="-8979765" flipH="1">
              <a:off x="-1041358" y="-657784"/>
              <a:ext cx="2921265" cy="4086469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746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81" name="Google Shape;81;p11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8448909" flipH="1">
              <a:off x="6814001" y="3073524"/>
              <a:ext cx="2286400" cy="2647601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7460000" algn="bl" rotWithShape="0">
                <a:srgbClr val="000000">
                  <a:alpha val="5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7382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6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7787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7354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dgs-resources/sdg-11-indicators-2017-updates-b43bcbfe54fb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unoosa.org/oosa/en/ourwork/space4sdgs/sdg13.html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33F5-4CF8-AA22-F2CC-E9F4E1E79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502" y="2146658"/>
            <a:ext cx="9350477" cy="1631792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503050405090304"/>
                <a:cs typeface="Times New Roman" panose="02020503050405090304"/>
              </a:rPr>
              <a:t>Smart Traffic Routing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6E9BC-1F68-FCF3-EF65-5960EBA6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4309" y="4227036"/>
            <a:ext cx="4114800" cy="1743996"/>
          </a:xfrm>
        </p:spPr>
        <p:txBody>
          <a:bodyPr>
            <a:normAutofit/>
          </a:bodyPr>
          <a:lstStyle/>
          <a:p>
            <a:pPr marL="69850" marR="5080" indent="-57150" algn="r">
              <a:lnSpc>
                <a:spcPct val="150000"/>
              </a:lnSpc>
              <a:spcBef>
                <a:spcPts val="100"/>
              </a:spcBef>
            </a:pPr>
            <a:r>
              <a:rPr lang="en-US" b="1" dirty="0">
                <a:latin typeface="Times New Roman" panose="02020503050405090304"/>
                <a:cs typeface="Times New Roman" panose="02020503050405090304"/>
              </a:rPr>
              <a:t>Prabakaran K (9517202309085)</a:t>
            </a:r>
          </a:p>
          <a:p>
            <a:pPr marL="69850" marR="5080" indent="-57150" algn="r">
              <a:lnSpc>
                <a:spcPct val="150000"/>
              </a:lnSpc>
              <a:spcBef>
                <a:spcPts val="100"/>
              </a:spcBef>
            </a:pPr>
            <a:r>
              <a:rPr lang="en-US" b="1" dirty="0" err="1">
                <a:latin typeface="Times New Roman" panose="02020503050405090304"/>
                <a:cs typeface="Times New Roman" panose="02020503050405090304"/>
              </a:rPr>
              <a:t>Sukil</a:t>
            </a:r>
            <a:r>
              <a:rPr lang="en-US" b="1" dirty="0">
                <a:latin typeface="Times New Roman" panose="02020503050405090304"/>
                <a:cs typeface="Times New Roman" panose="02020503050405090304"/>
              </a:rPr>
              <a:t> Raj M S (9517202309113)</a:t>
            </a:r>
          </a:p>
          <a:p>
            <a:pPr marL="69850" marR="5080" indent="-57150" algn="r">
              <a:lnSpc>
                <a:spcPct val="150000"/>
              </a:lnSpc>
              <a:spcBef>
                <a:spcPts val="100"/>
              </a:spcBef>
            </a:pPr>
            <a:r>
              <a:rPr lang="en-US" b="1" dirty="0">
                <a:latin typeface="Times New Roman" panose="02020503050405090304"/>
                <a:cs typeface="Times New Roman" panose="02020503050405090304"/>
              </a:rPr>
              <a:t>Sanjay K N (9517202309101)</a:t>
            </a: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0374F3EE-64F0-8A96-BE8A-58BE6FE9C491}"/>
              </a:ext>
            </a:extLst>
          </p:cNvPr>
          <p:cNvGrpSpPr/>
          <p:nvPr/>
        </p:nvGrpSpPr>
        <p:grpSpPr>
          <a:xfrm>
            <a:off x="361796" y="255397"/>
            <a:ext cx="1132706" cy="1073590"/>
            <a:chOff x="8348789" y="14287"/>
            <a:chExt cx="790575" cy="789940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F86B4542-D594-AF77-1D7C-91EFFD04220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789" y="14287"/>
              <a:ext cx="790321" cy="789939"/>
            </a:xfrm>
            <a:prstGeom prst="rect">
              <a:avLst/>
            </a:prstGeom>
          </p:spPr>
        </p:pic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37DEDDBE-FD6D-C578-512A-CE85CD5AFC5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0" y="47244"/>
              <a:ext cx="731520" cy="71475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CDC800-7534-3C5C-7B6A-69AF133878FF}"/>
              </a:ext>
            </a:extLst>
          </p:cNvPr>
          <p:cNvSpPr txBox="1"/>
          <p:nvPr/>
        </p:nvSpPr>
        <p:spPr>
          <a:xfrm>
            <a:off x="1868556" y="349629"/>
            <a:ext cx="956350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Mepco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Schlenk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</a:t>
            </a:r>
            <a:r>
              <a:rPr lang="en-IN" sz="3400" b="1" spc="-85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spc="-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(Autonomous)</a:t>
            </a:r>
            <a:endParaRPr lang="en-IN" sz="3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CECFF-95CA-99AC-3A63-A989A416A266}"/>
              </a:ext>
            </a:extLst>
          </p:cNvPr>
          <p:cNvSpPr txBox="1"/>
          <p:nvPr/>
        </p:nvSpPr>
        <p:spPr>
          <a:xfrm>
            <a:off x="10213848" y="6501914"/>
            <a:ext cx="3739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ED7A2-F536-5E6E-E74B-D7CC51519793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09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58A4-620E-FB46-4C9C-FCC65614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40" y="613687"/>
            <a:ext cx="10272000" cy="763600"/>
          </a:xfrm>
        </p:spPr>
        <p:txBody>
          <a:bodyPr/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B43D7-F139-EEBE-1F50-4B2A53246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30" y="201456"/>
            <a:ext cx="3821430" cy="6144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F03D57-BBDD-697B-CA95-855187BA1CA9}"/>
              </a:ext>
            </a:extLst>
          </p:cNvPr>
          <p:cNvSpPr txBox="1"/>
          <p:nvPr/>
        </p:nvSpPr>
        <p:spPr>
          <a:xfrm>
            <a:off x="843280" y="2194560"/>
            <a:ext cx="38214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&gt;Shows actors and their high-level interactions with the system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0C8D9-8F00-1A95-AC92-CE39D470A70F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69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01C1A-AB5B-FCD2-0A61-C6F13CF85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A28D-6458-B28C-23BA-556B9663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40" y="613687"/>
            <a:ext cx="10272000" cy="763600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8D161-37E3-43BE-5D0B-58D192BC8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57" y="0"/>
            <a:ext cx="31592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DA3CAE-FD29-8D2E-72E8-1FD54058634D}"/>
              </a:ext>
            </a:extLst>
          </p:cNvPr>
          <p:cNvSpPr txBox="1"/>
          <p:nvPr/>
        </p:nvSpPr>
        <p:spPr>
          <a:xfrm>
            <a:off x="843280" y="2194560"/>
            <a:ext cx="38214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&gt;Defines backend classes/models with visibility and relationships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124D7-F41C-25E5-A4D2-793F5492D3CE}"/>
              </a:ext>
            </a:extLst>
          </p:cNvPr>
          <p:cNvSpPr txBox="1"/>
          <p:nvPr/>
        </p:nvSpPr>
        <p:spPr>
          <a:xfrm>
            <a:off x="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9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4AF4E-3EBB-0167-31A7-4354401A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84035D-BDC5-7DE7-D1AD-98F3F3E5B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12186600" cy="579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EAB960-7DEE-157D-58E0-160AFF25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20" y="303200"/>
            <a:ext cx="10272000" cy="763600"/>
          </a:xfrm>
        </p:spPr>
        <p:txBody>
          <a:bodyPr/>
          <a:lstStyle/>
          <a:p>
            <a:r>
              <a:rPr lang="en-US" dirty="0"/>
              <a:t>SEQUENCE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073A-D6EF-8DE8-FDB5-05805A5F6D89}"/>
              </a:ext>
            </a:extLst>
          </p:cNvPr>
          <p:cNvSpPr txBox="1"/>
          <p:nvPr/>
        </p:nvSpPr>
        <p:spPr>
          <a:xfrm>
            <a:off x="883920" y="3086592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&gt;Time-ordered message flow for booking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75E3-8ECB-04F7-47D9-C9CA158CDC4B}"/>
              </a:ext>
            </a:extLst>
          </p:cNvPr>
          <p:cNvSpPr txBox="1"/>
          <p:nvPr/>
        </p:nvSpPr>
        <p:spPr>
          <a:xfrm>
            <a:off x="9676638" y="6554800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07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89755-6EAD-B6FE-806C-E617C89A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34BCE-9FC8-9392-D34F-1EC5A9711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560" y="0"/>
            <a:ext cx="82194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63501-CA13-AF0D-3038-28FC60FA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680"/>
            <a:ext cx="10272000" cy="763600"/>
          </a:xfrm>
        </p:spPr>
        <p:txBody>
          <a:bodyPr/>
          <a:lstStyle/>
          <a:p>
            <a:r>
              <a:rPr lang="en-US" dirty="0"/>
              <a:t>ACTIVITY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FF1E2-C36E-37F9-0E8E-4311FB950DBE}"/>
              </a:ext>
            </a:extLst>
          </p:cNvPr>
          <p:cNvSpPr txBox="1"/>
          <p:nvPr/>
        </p:nvSpPr>
        <p:spPr>
          <a:xfrm>
            <a:off x="0" y="1209040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&gt;Workflow and decision points for booking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73099-8206-2147-BE9B-0E4FCEABF733}"/>
              </a:ext>
            </a:extLst>
          </p:cNvPr>
          <p:cNvSpPr txBox="1"/>
          <p:nvPr/>
        </p:nvSpPr>
        <p:spPr>
          <a:xfrm>
            <a:off x="112014" y="6519824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535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3C11F-FC95-C044-0188-9FAC65718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851A-1AD2-9614-B7A4-F0819AF3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680"/>
            <a:ext cx="10272000" cy="763600"/>
          </a:xfrm>
        </p:spPr>
        <p:txBody>
          <a:bodyPr/>
          <a:lstStyle/>
          <a:p>
            <a:r>
              <a:rPr lang="en-US" dirty="0"/>
              <a:t>STATE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8886B-5760-B528-EFE3-134CDD8F7B54}"/>
              </a:ext>
            </a:extLst>
          </p:cNvPr>
          <p:cNvSpPr txBox="1"/>
          <p:nvPr/>
        </p:nvSpPr>
        <p:spPr>
          <a:xfrm>
            <a:off x="0" y="1209040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&gt;States and transitions of a booking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20192-F469-FD3F-E2A1-5933FB06E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39" y="0"/>
            <a:ext cx="860456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E5ECFB-4A11-F556-BA6A-035B247250CA}"/>
              </a:ext>
            </a:extLst>
          </p:cNvPr>
          <p:cNvSpPr txBox="1"/>
          <p:nvPr/>
        </p:nvSpPr>
        <p:spPr>
          <a:xfrm>
            <a:off x="241526" y="6554871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38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AD3B-C499-1467-113D-AD300A262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8E12-7869-2ADA-BFD5-3800C430B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06627"/>
            <a:ext cx="10272000" cy="763600"/>
          </a:xfrm>
        </p:spPr>
        <p:txBody>
          <a:bodyPr/>
          <a:lstStyle/>
          <a:p>
            <a:r>
              <a:rPr lang="en-US" dirty="0"/>
              <a:t>ER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BBD9F-A583-1A42-2910-7A9DB6770114}"/>
              </a:ext>
            </a:extLst>
          </p:cNvPr>
          <p:cNvSpPr txBox="1"/>
          <p:nvPr/>
        </p:nvSpPr>
        <p:spPr>
          <a:xfrm>
            <a:off x="1107440" y="1776854"/>
            <a:ext cx="38214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&gt;Data entities and relationships plus primary data flows for booking creation and reporting.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7B167-FFE4-BA5D-B782-556BA6916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60" y="0"/>
            <a:ext cx="6289040" cy="6351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5E957-0C2D-D767-5A0A-5EDC910E558F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1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B8403-6110-2A35-CAE7-2CB1BDFA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FA536B-9146-6934-1EC2-ADFD309D3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3417"/>
            <a:ext cx="12192000" cy="5466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2E539A-F5D3-B346-8B30-D25A8E4C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600"/>
            <a:ext cx="10272000" cy="763600"/>
          </a:xfrm>
        </p:spPr>
        <p:txBody>
          <a:bodyPr/>
          <a:lstStyle/>
          <a:p>
            <a:r>
              <a:rPr lang="en-US" dirty="0"/>
              <a:t>COMPONENT DIAGRAM(HLD)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8949E-0429-655B-E073-8436CC89C1DA}"/>
              </a:ext>
            </a:extLst>
          </p:cNvPr>
          <p:cNvSpPr txBox="1"/>
          <p:nvPr/>
        </p:nvSpPr>
        <p:spPr>
          <a:xfrm>
            <a:off x="182880" y="4074160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&gt;High-level components and their interfaces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50D48-463A-1A7E-1F1C-810D12F6051D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71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309E5-234E-428B-2284-A62604D17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022D-4B9E-4F9C-0407-2C75810E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827"/>
            <a:ext cx="10272000" cy="763600"/>
          </a:xfrm>
        </p:spPr>
        <p:txBody>
          <a:bodyPr/>
          <a:lstStyle/>
          <a:p>
            <a:r>
              <a:rPr lang="en-US" dirty="0"/>
              <a:t>SYSTEM CONTEXT DIAGRAM(HLD)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D0ECB-8189-71C6-7425-A3C6E5312AEC}"/>
              </a:ext>
            </a:extLst>
          </p:cNvPr>
          <p:cNvSpPr txBox="1"/>
          <p:nvPr/>
        </p:nvSpPr>
        <p:spPr>
          <a:xfrm>
            <a:off x="497840" y="888427"/>
            <a:ext cx="11694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Users and Admin interact with React SPA which calls REST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API interacts with MongoDB and Python ML predictor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B2F5B-5987-B246-6F84-283471D2C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1256"/>
            <a:ext cx="12192000" cy="37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22869-A1A0-8196-87A3-6B22007AD9E8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07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3D5-6020-BDB2-9735-1A03D32B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IMPLEMENTATION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6A277-17C0-3B93-97B6-B9B80D929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960" y="1621002"/>
            <a:ext cx="11135360" cy="4972837"/>
          </a:xfrm>
        </p:spPr>
        <p:txBody>
          <a:bodyPr/>
          <a:lstStyle/>
          <a:p>
            <a:r>
              <a:rPr lang="en-IN" sz="2800" b="1" dirty="0"/>
              <a:t>Data Collection:</a:t>
            </a:r>
            <a:r>
              <a:rPr lang="en-IN" sz="2800" dirty="0"/>
              <a:t> Road network seeded using a JSON graph generator (67 nodes, weighted edges with capacity and status fields)</a:t>
            </a:r>
          </a:p>
          <a:p>
            <a:r>
              <a:rPr lang="en-IN" sz="2800" b="1" dirty="0"/>
              <a:t>Database Method:</a:t>
            </a:r>
            <a:r>
              <a:rPr lang="en-IN" sz="2800" dirty="0"/>
              <a:t> Used MongoDB with Mongoose ODM for schema validation and CRUD operations</a:t>
            </a:r>
          </a:p>
          <a:p>
            <a:r>
              <a:rPr lang="en-IN" sz="2800" b="1" dirty="0"/>
              <a:t>Collections &amp; Structure:</a:t>
            </a:r>
            <a:r>
              <a:rPr lang="en-IN" sz="2800" dirty="0"/>
              <a:t> Three collections — Users, Roads, Bookings: Each document stores flexible JSON (BSON) data with indexed fields </a:t>
            </a:r>
          </a:p>
          <a:p>
            <a:r>
              <a:rPr lang="en-IN" sz="2800" b="1" dirty="0"/>
              <a:t>Queries Implemented:</a:t>
            </a:r>
            <a:r>
              <a:rPr lang="en-IN" sz="2800" dirty="0"/>
              <a:t> Optimized CRUD and aggregation pipelines for login validation, booking creation, slot occupancy, and admin exports</a:t>
            </a:r>
          </a:p>
          <a:p>
            <a:r>
              <a:rPr lang="en-IN" sz="2800" b="1" dirty="0"/>
              <a:t>Data Integrity &amp; Security:</a:t>
            </a:r>
            <a:r>
              <a:rPr lang="en-IN" sz="2800" dirty="0"/>
              <a:t> Passwords hashed with </a:t>
            </a:r>
            <a:r>
              <a:rPr lang="en-IN" sz="2800" dirty="0" err="1"/>
              <a:t>bcrypt</a:t>
            </a:r>
            <a:r>
              <a:rPr lang="en-IN" sz="2800" dirty="0"/>
              <a:t>, JWT-based auth for API access, and referential consistency maintained via user–booking references.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9BA82-61A8-C005-0710-609381B09B8C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E9EC3-5EBD-C0DB-AEB2-BA38C5CCC179}"/>
              </a:ext>
            </a:extLst>
          </p:cNvPr>
          <p:cNvSpPr txBox="1"/>
          <p:nvPr/>
        </p:nvSpPr>
        <p:spPr>
          <a:xfrm>
            <a:off x="1092458" y="6490613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8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6B36-EE80-6BF2-4C56-467D29AB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OVERVIEW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E756C-76F1-2150-0DFF-C16D5C4F6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40" y="1621002"/>
            <a:ext cx="11226800" cy="4901717"/>
          </a:xfrm>
        </p:spPr>
        <p:txBody>
          <a:bodyPr/>
          <a:lstStyle/>
          <a:p>
            <a:r>
              <a:rPr lang="en-IN" sz="3200" b="1" dirty="0"/>
              <a:t>Tech Stack:</a:t>
            </a:r>
            <a:r>
              <a:rPr lang="en-IN" sz="3200" dirty="0"/>
              <a:t> React, Node.js + Express (Backend API), MongoDB (Database), Python (ML Predictor)</a:t>
            </a:r>
          </a:p>
          <a:p>
            <a:r>
              <a:rPr lang="en-IN" sz="3200" b="1" dirty="0"/>
              <a:t>Architecture:</a:t>
            </a:r>
            <a:r>
              <a:rPr lang="en-IN" sz="3200" dirty="0"/>
              <a:t> Modular 3-tier design — Frontend → REST API → Database &amp; ML Service ensures scalability and easy debugging</a:t>
            </a:r>
          </a:p>
          <a:p>
            <a:r>
              <a:rPr lang="en-IN" sz="3200" b="1" dirty="0"/>
              <a:t>Development Ideology:</a:t>
            </a:r>
            <a:r>
              <a:rPr lang="en-IN" sz="3200" dirty="0"/>
              <a:t> Followed Iterative Agile model — core booking module first, followed by ML, admin, and performance enhancements</a:t>
            </a:r>
          </a:p>
          <a:p>
            <a:r>
              <a:rPr lang="en-IN" sz="3200" b="1" dirty="0"/>
              <a:t>Data Flow:</a:t>
            </a:r>
            <a:r>
              <a:rPr lang="en-IN" sz="3200" dirty="0"/>
              <a:t> User request → Node API → Dijkstra routing → Python predictor → MongoDB save → Response with route &amp; speed.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32D93-895C-3C26-F2C8-BA539468C899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876EF-8CD3-3C21-5BFC-97D45366895E}"/>
              </a:ext>
            </a:extLst>
          </p:cNvPr>
          <p:cNvSpPr txBox="1"/>
          <p:nvPr/>
        </p:nvSpPr>
        <p:spPr>
          <a:xfrm>
            <a:off x="1092458" y="657290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12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BD3B-FD81-2E81-19A0-D8FA9A20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OUTLINE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EFD30-BDC6-41F4-F66E-CC34BCB00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178560"/>
            <a:ext cx="11379200" cy="5435599"/>
          </a:xfrm>
        </p:spPr>
        <p:txBody>
          <a:bodyPr/>
          <a:lstStyle/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Introduction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Problem</a:t>
            </a:r>
            <a:r>
              <a:rPr kumimoji="0" lang="en-US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Description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Objectives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Outcomes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SDLC &amp; SRS</a:t>
            </a: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UML Diagrams</a:t>
            </a: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Implementation</a:t>
            </a: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 kern="1200" dirty="0">
                <a:solidFill>
                  <a:prstClr val="black"/>
                </a:solidFill>
                <a:latin typeface="Times New Roman" panose="02020503050405090304"/>
                <a:ea typeface="+mn-ea"/>
                <a:cs typeface="Times New Roman" panose="02020503050405090304"/>
              </a:rPr>
              <a:t>Risks &amp; Testing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Evaluation</a:t>
            </a:r>
            <a:r>
              <a:rPr kumimoji="0" lang="en-US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Parameters</a:t>
            </a:r>
            <a:r>
              <a:rPr kumimoji="0" lang="en-US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/</a:t>
            </a:r>
            <a:r>
              <a:rPr kumimoji="0" lang="en-US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Metrics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Results</a:t>
            </a: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 kern="1200" spc="-10" dirty="0">
                <a:solidFill>
                  <a:prstClr val="black"/>
                </a:solidFill>
                <a:latin typeface="Times New Roman" panose="02020503050405090304"/>
                <a:ea typeface="+mn-ea"/>
                <a:cs typeface="Times New Roman" panose="02020503050405090304"/>
              </a:rPr>
              <a:t>Conclusion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64C99-528C-695D-1D6E-75B3F615E1AC}"/>
              </a:ext>
            </a:extLst>
          </p:cNvPr>
          <p:cNvSpPr txBox="1"/>
          <p:nvPr/>
        </p:nvSpPr>
        <p:spPr>
          <a:xfrm>
            <a:off x="10530949" y="6550223"/>
            <a:ext cx="1580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9B889-74C4-B962-21CA-BE3303B8D7A3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37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AF2D5-3390-EA65-C5E7-F75199ED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FBD4-0798-9167-DB07-0C25830A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280" y="0"/>
            <a:ext cx="10272000" cy="763600"/>
          </a:xfrm>
        </p:spPr>
        <p:txBody>
          <a:bodyPr/>
          <a:lstStyle/>
          <a:p>
            <a:r>
              <a:rPr lang="en-US" dirty="0"/>
              <a:t>BLOCK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1C743-79B5-8E1E-828E-528E9D11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041"/>
            <a:ext cx="12192000" cy="6156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84547-318F-727D-1B38-38D4DC468184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0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8028-0F04-066B-C17A-0A67E093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RISKS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1D591-049D-F1BB-ADE9-00EF561B4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b="1" dirty="0"/>
              <a:t>Security</a:t>
            </a:r>
            <a:r>
              <a:rPr lang="en-IN" sz="3200" dirty="0"/>
              <a:t> — user data exposure (weak hashing / leaked JWT).</a:t>
            </a:r>
          </a:p>
          <a:p>
            <a:r>
              <a:rPr lang="en-IN" sz="3200" b="1" dirty="0"/>
              <a:t>Usability</a:t>
            </a:r>
            <a:r>
              <a:rPr lang="en-IN" sz="3200" dirty="0"/>
              <a:t> — confusing graph selector or inconsistent UI.</a:t>
            </a:r>
          </a:p>
          <a:p>
            <a:r>
              <a:rPr lang="en-IN" sz="3200" b="1" dirty="0"/>
              <a:t>Performance</a:t>
            </a:r>
            <a:r>
              <a:rPr lang="en-IN" sz="3200" dirty="0"/>
              <a:t> — slow Dijkstra or blocking ML predictor; UI lag on low-end devices.</a:t>
            </a:r>
          </a:p>
          <a:p>
            <a:r>
              <a:rPr lang="en-IN" sz="3200" b="1" dirty="0"/>
              <a:t>Requirement</a:t>
            </a:r>
            <a:r>
              <a:rPr lang="en-IN" sz="3200" dirty="0"/>
              <a:t> — scope creep or unclear ML expectations.</a:t>
            </a:r>
          </a:p>
          <a:p>
            <a:r>
              <a:rPr lang="en-IN" sz="3200" b="1" dirty="0"/>
              <a:t>Schedule</a:t>
            </a:r>
            <a:r>
              <a:rPr lang="en-IN" sz="3200" dirty="0"/>
              <a:t> — frontend/backend integration delays (CORS, API mismatch).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0FB5C-B034-CB9C-648A-586DAF094063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9E128-EAF4-F146-D510-6D422C593511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53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3F6589-8B1E-A4A1-7357-502294638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90293"/>
              </p:ext>
            </p:extLst>
          </p:nvPr>
        </p:nvGraphicFramePr>
        <p:xfrm>
          <a:off x="284478" y="0"/>
          <a:ext cx="11907520" cy="683932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976880">
                  <a:extLst>
                    <a:ext uri="{9D8B030D-6E8A-4147-A177-3AD203B41FA5}">
                      <a16:colId xmlns:a16="http://schemas.microsoft.com/office/drawing/2014/main" val="1683662232"/>
                    </a:ext>
                  </a:extLst>
                </a:gridCol>
                <a:gridCol w="1483362">
                  <a:extLst>
                    <a:ext uri="{9D8B030D-6E8A-4147-A177-3AD203B41FA5}">
                      <a16:colId xmlns:a16="http://schemas.microsoft.com/office/drawing/2014/main" val="2667292623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104435297"/>
                    </a:ext>
                  </a:extLst>
                </a:gridCol>
                <a:gridCol w="6106158">
                  <a:extLst>
                    <a:ext uri="{9D8B030D-6E8A-4147-A177-3AD203B41FA5}">
                      <a16:colId xmlns:a16="http://schemas.microsoft.com/office/drawing/2014/main" val="105820430"/>
                    </a:ext>
                  </a:extLst>
                </a:gridCol>
              </a:tblGrid>
              <a:tr h="3225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Risk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Likelihood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Impact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Mitigation strategy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694558454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Security — user credential leak or weak hashing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Medium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High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Use </a:t>
                      </a:r>
                      <a:r>
                        <a:rPr lang="en-US" sz="2000" dirty="0" err="1"/>
                        <a:t>bcrypt</a:t>
                      </a:r>
                      <a:r>
                        <a:rPr lang="en-US" sz="2000" dirty="0"/>
                        <a:t> with salt, store JWT secret in env, validate inputs, run simple security checks before demo.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495895855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Usability — confusing graph selector / UI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/>
                        <a:t>Improve visual affordances, provide keyboard fallback, add small help tooltip and onboarding text.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281873350"/>
                  </a:ext>
                </a:extLst>
              </a:tr>
              <a:tr h="143316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Performance — ML blocking backend or slow Dijkstra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High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Use heuristic fallback when ML fails; optimize Dijkstra; limit graph size for demo; profile and optimize critical code paths.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1379024645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Requirement changes — scope creep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/>
                        <a:t>Freeze MVP feature list before each sprint; document change requests and impact on schedule.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1172036385"/>
                  </a:ext>
                </a:extLst>
              </a:tr>
              <a:tr h="143316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Schedule — integration / build errors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High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Medium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Prepare seed data, use environment checklist, do early integration tests, keep simple hardcoded fallbacks for demo.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75818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99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F1710-982A-3AC6-F840-935B66A6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5C1E-13BF-E442-1CE7-CFA37612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TESTING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F5F27-923C-0826-558B-17059A89E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120" y="1356966"/>
            <a:ext cx="11049120" cy="5064153"/>
          </a:xfrm>
        </p:spPr>
        <p:txBody>
          <a:bodyPr/>
          <a:lstStyle/>
          <a:p>
            <a:r>
              <a:rPr lang="en-US" sz="3600" b="1" dirty="0"/>
              <a:t>Verify core flows</a:t>
            </a:r>
            <a:r>
              <a:rPr lang="en-US" sz="3600" dirty="0"/>
              <a:t>: register, login, book route, admin operations</a:t>
            </a:r>
          </a:p>
          <a:p>
            <a:r>
              <a:rPr lang="en-US" sz="3600" dirty="0"/>
              <a:t>Validate UI usability and graph interactions</a:t>
            </a:r>
          </a:p>
          <a:p>
            <a:r>
              <a:rPr lang="en-US" sz="3600" dirty="0"/>
              <a:t>Ensure bookings persist with correct path, slot and recommended speed</a:t>
            </a:r>
          </a:p>
          <a:p>
            <a:r>
              <a:rPr lang="en-US" sz="3600" b="1" dirty="0"/>
              <a:t>Approach:</a:t>
            </a:r>
            <a:r>
              <a:rPr lang="en-US" sz="3600" dirty="0"/>
              <a:t> Unit tests, Integration tests, Manual UI tests</a:t>
            </a:r>
          </a:p>
          <a:p>
            <a:r>
              <a:rPr lang="en-US" sz="3600" dirty="0"/>
              <a:t>Confirm ML fallback works so booking still succeeds on predictor failure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35A87-8FB1-306E-ADD8-3921E5E74772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91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67E8CC-FAFE-1C57-CD1E-0DAD5E87C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0935"/>
              </p:ext>
            </p:extLst>
          </p:nvPr>
        </p:nvGraphicFramePr>
        <p:xfrm>
          <a:off x="294640" y="0"/>
          <a:ext cx="11897360" cy="684852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963943">
                  <a:extLst>
                    <a:ext uri="{9D8B030D-6E8A-4147-A177-3AD203B41FA5}">
                      <a16:colId xmlns:a16="http://schemas.microsoft.com/office/drawing/2014/main" val="674673000"/>
                    </a:ext>
                  </a:extLst>
                </a:gridCol>
                <a:gridCol w="3984737">
                  <a:extLst>
                    <a:ext uri="{9D8B030D-6E8A-4147-A177-3AD203B41FA5}">
                      <a16:colId xmlns:a16="http://schemas.microsoft.com/office/drawing/2014/main" val="3492443923"/>
                    </a:ext>
                  </a:extLst>
                </a:gridCol>
                <a:gridCol w="5034280">
                  <a:extLst>
                    <a:ext uri="{9D8B030D-6E8A-4147-A177-3AD203B41FA5}">
                      <a16:colId xmlns:a16="http://schemas.microsoft.com/office/drawing/2014/main" val="14143175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99904437"/>
                    </a:ext>
                  </a:extLst>
                </a:gridCol>
              </a:tblGrid>
              <a:tr h="556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Feature tested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Test description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Expected result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Actual result</a:t>
                      </a:r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988586302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User registration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Submit valid name, email, password via /register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New user created, JWT returned, redirected to booking page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Pass</a:t>
                      </a:r>
                      <a:endParaRPr lang="en-IN" sz="200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865254497"/>
                  </a:ext>
                </a:extLst>
              </a:tr>
              <a:tr h="9051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Login with invalid credentials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Wrong password attempt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HTTP 401, error message, no token saved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Pass</a:t>
                      </a:r>
                      <a:endParaRPr lang="en-IN" sz="2000" dirty="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70314800"/>
                  </a:ext>
                </a:extLst>
              </a:tr>
              <a:tr h="13151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Booking creation (happy path)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Select source &amp; destination, optional slot, click calculate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POST /</a:t>
                      </a:r>
                      <a:r>
                        <a:rPr lang="en-US" sz="2000" dirty="0" err="1"/>
                        <a:t>api</a:t>
                      </a:r>
                      <a:r>
                        <a:rPr lang="en-US" sz="2000" dirty="0"/>
                        <a:t>/bookings/book returns booking with path and </a:t>
                      </a:r>
                      <a:r>
                        <a:rPr lang="en-US" sz="2000" dirty="0" err="1"/>
                        <a:t>recommendedSpeed</a:t>
                      </a:r>
                      <a:r>
                        <a:rPr lang="en-US" sz="2000" dirty="0"/>
                        <a:t>; DB record created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Pass</a:t>
                      </a:r>
                      <a:endParaRPr lang="en-IN" sz="200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929745799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Admin view all bookings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Login as admin, open dashboard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Admin sees all bookings including new ones; export works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Pass</a:t>
                      </a:r>
                      <a:endParaRPr lang="en-IN" sz="2000" dirty="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66881436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Toggle road status (admin)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Admin sets road to closed then open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Road status updated in DB and UI; Dijkstra excludes closed edges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Pass</a:t>
                      </a:r>
                      <a:endParaRPr lang="en-IN" sz="200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549715882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UI graph interaction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Click nodes to select source and destination (keyboard fallback)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Node selection updates UI and hidden form values; works across browsers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Pass</a:t>
                      </a:r>
                      <a:endParaRPr lang="en-IN" sz="2000" dirty="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333547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65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33C6-4B03-2A9A-8F26-77234D89E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COCOMO ESTIMATION</a:t>
            </a:r>
            <a:endParaRPr lang="en-I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48496E-FC7B-295D-6589-F3BD6A8F635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60000" y="1621002"/>
                <a:ext cx="10967840" cy="5084597"/>
              </a:xfrm>
            </p:spPr>
            <p:txBody>
              <a:bodyPr/>
              <a:lstStyle/>
              <a:p>
                <a:r>
                  <a:rPr lang="en-IN" sz="2800" dirty="0"/>
                  <a:t>With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IN" sz="2800" i="1"/>
                      <m:t>  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05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IN" sz="2800" i="1"/>
                      <m:t>  </m:t>
                    </m:r>
                    <m:r>
                      <m:rPr>
                        <m:nor/>
                      </m:rPr>
                      <a:rPr lang="en-IN" sz="2800" i="1"/>
                      <m:t>KLOC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IN" sz="2800" dirty="0"/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/>
                      <m:t>Effort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80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ar-AE" sz="28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sz="28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sz="2800">
                            <a:latin typeface="Cambria Math" panose="02040503050406030204" pitchFamily="18" charset="0"/>
                          </a:rPr>
                          <m:t>05</m:t>
                        </m:r>
                      </m:sup>
                    </m:sSup>
                    <m:r>
                      <a:rPr lang="ar-AE" sz="2800">
                        <a:latin typeface="Cambria Math" panose="02040503050406030204" pitchFamily="18" charset="0"/>
                      </a:rPr>
                      <m:t>≈</m:t>
                    </m:r>
                    <m:r>
                      <a:rPr lang="ar-AE" sz="2800">
                        <a:latin typeface="Cambria Math" panose="02040503050406030204" pitchFamily="18" charset="0"/>
                      </a:rPr>
                      <m:t>16</m:t>
                    </m:r>
                    <m:r>
                      <m:rPr>
                        <m:nor/>
                      </m:rPr>
                      <a:rPr lang="ar-AE" sz="2800" i="1"/>
                      <m:t> </m:t>
                    </m:r>
                    <m:r>
                      <m:rPr>
                        <m:nor/>
                      </m:rPr>
                      <a:rPr lang="en-IN" sz="2800" i="1"/>
                      <m:t>person</m:t>
                    </m:r>
                    <m:r>
                      <m:rPr>
                        <m:nor/>
                      </m:rPr>
                      <a:rPr lang="en-IN" sz="2800" i="1"/>
                      <m:t>−</m:t>
                    </m:r>
                    <m:r>
                      <m:rPr>
                        <m:nor/>
                      </m:rPr>
                      <a:rPr lang="en-IN" sz="2800" i="1"/>
                      <m:t>months</m:t>
                    </m:r>
                    <m:r>
                      <m:rPr>
                        <m:nor/>
                      </m:rPr>
                      <a:rPr lang="en-IN" sz="2800" i="1"/>
                      <m:t> (</m:t>
                    </m:r>
                    <m:r>
                      <m:rPr>
                        <m:nor/>
                      </m:rPr>
                      <a:rPr lang="en-IN" sz="2800" i="1"/>
                      <m:t>total</m:t>
                    </m:r>
                    <m:r>
                      <m:rPr>
                        <m:nor/>
                      </m:rPr>
                      <a:rPr lang="en-IN" sz="2800" i="1"/>
                      <m:t>)</m:t>
                    </m:r>
                  </m:oMath>
                </a14:m>
                <a:endParaRPr lang="en-IN" sz="2800" dirty="0"/>
              </a:p>
              <a:p>
                <a:pPr marL="203195" indent="0">
                  <a:buNone/>
                </a:pPr>
                <a:r>
                  <a:rPr lang="en-IN" sz="2800" b="1" u="sng" dirty="0"/>
                  <a:t>Interpretation for 3 students</a:t>
                </a:r>
                <a:endParaRPr lang="en-IN" sz="2800" u="sng" dirty="0"/>
              </a:p>
              <a:p>
                <a:r>
                  <a:rPr lang="en-IN" sz="2800" b="1" dirty="0"/>
                  <a:t>Total effort (team)</a:t>
                </a:r>
                <a:r>
                  <a:rPr lang="en-IN" sz="2800" dirty="0"/>
                  <a:t> = </a:t>
                </a:r>
                <a:r>
                  <a:rPr lang="en-IN" sz="2800" b="1" dirty="0"/>
                  <a:t>16 person-months</a:t>
                </a:r>
              </a:p>
              <a:p>
                <a:r>
                  <a:rPr lang="en-IN" sz="2800" dirty="0"/>
                  <a:t>If 3 students share the work equally, </a:t>
                </a:r>
                <a:r>
                  <a:rPr lang="en-IN" sz="2800" b="1" dirty="0"/>
                  <a:t>per-student effort</a:t>
                </a:r>
                <a:r>
                  <a:rPr lang="en-IN" sz="2800" dirty="0"/>
                  <a:t> = </a:t>
                </a:r>
                <a14:m>
                  <m:oMath xmlns:m="http://schemas.openxmlformats.org/officeDocument/2006/math">
                    <m:r>
                      <a:rPr lang="en-IN" sz="280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5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33</m:t>
                    </m:r>
                  </m:oMath>
                </a14:m>
                <a:r>
                  <a:rPr lang="en-IN" sz="2800" dirty="0"/>
                  <a:t>person-months each.</a:t>
                </a:r>
              </a:p>
              <a:p>
                <a:r>
                  <a:rPr lang="en-IN" sz="2800" dirty="0"/>
                  <a:t>In hours (1 person-month ≈ 160 hours):</a:t>
                </a:r>
              </a:p>
              <a:p>
                <a:pPr lvl="1"/>
                <a:r>
                  <a:rPr lang="en-IN" sz="2800" dirty="0"/>
                  <a:t>Total hours ≈ </a:t>
                </a:r>
                <a:r>
                  <a:rPr lang="en-IN" sz="2800" b="1" dirty="0"/>
                  <a:t>16 × 160 = 2560 hours</a:t>
                </a:r>
                <a:endParaRPr lang="en-IN" sz="2800" dirty="0"/>
              </a:p>
              <a:p>
                <a:pPr lvl="1"/>
                <a:r>
                  <a:rPr lang="en-IN" sz="2800" dirty="0"/>
                  <a:t>Per student ≈ </a:t>
                </a:r>
                <a:r>
                  <a:rPr lang="en-IN" sz="2800" b="1" dirty="0"/>
                  <a:t>2560 / 3 ≈ 853 hours</a:t>
                </a:r>
                <a:r>
                  <a:rPr lang="en-IN" sz="2800" dirty="0"/>
                  <a:t> each.</a:t>
                </a:r>
              </a:p>
              <a:p>
                <a:pPr lvl="1"/>
                <a:r>
                  <a:rPr lang="en-IN" sz="2800" dirty="0"/>
                  <a:t>Team weekly capacity = 3 × 40 = 120 h/week</a:t>
                </a:r>
              </a:p>
              <a:p>
                <a:pPr lvl="1"/>
                <a:r>
                  <a:rPr lang="en-IN" sz="2800" dirty="0"/>
                  <a:t>Duration ≈ 2560 / 120 ≈ </a:t>
                </a:r>
                <a:r>
                  <a:rPr lang="en-IN" sz="2800" b="1" dirty="0"/>
                  <a:t>21.3 weeks ≈ 5.3 months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48496E-FC7B-295D-6589-F3BD6A8F6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0000" y="1621002"/>
                <a:ext cx="10967840" cy="5084597"/>
              </a:xfrm>
              <a:blipFill>
                <a:blip r:embed="rId2"/>
                <a:stretch>
                  <a:fillRect t="-2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9D19FFA-5FE2-558B-CFC6-CFF4B013D224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26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A4DB-152C-47AB-D00F-F6B4784E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FUNCTIONAL POINTS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6315E-1FB0-BE8B-4EE4-72DA47C04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b="1" dirty="0"/>
              <a:t>Count summary:</a:t>
            </a:r>
          </a:p>
          <a:p>
            <a:pPr lvl="1"/>
            <a:r>
              <a:rPr lang="en-IN" sz="3200" dirty="0"/>
              <a:t> EI (inputs) = 4 (register, login, book, update road)</a:t>
            </a:r>
          </a:p>
          <a:p>
            <a:pPr lvl="1"/>
            <a:r>
              <a:rPr lang="en-IN" sz="3200" dirty="0"/>
              <a:t>EO (outputs) = 3 (booking result, road list, CSV)</a:t>
            </a:r>
          </a:p>
          <a:p>
            <a:pPr lvl="1"/>
            <a:r>
              <a:rPr lang="en-IN" sz="3200" dirty="0"/>
              <a:t>ILF (files) = 3 (users, roads, bookings)</a:t>
            </a:r>
          </a:p>
          <a:p>
            <a:r>
              <a:rPr lang="en-IN" sz="3200" b="1" dirty="0"/>
              <a:t>UFP estimate:</a:t>
            </a:r>
            <a:r>
              <a:rPr lang="en-IN" sz="3200" dirty="0"/>
              <a:t> ~12; adjusted FP ≈ 28</a:t>
            </a:r>
          </a:p>
          <a:p>
            <a:r>
              <a:rPr lang="en-IN" sz="3200" b="1" dirty="0"/>
              <a:t>Interpretation:</a:t>
            </a:r>
            <a:r>
              <a:rPr lang="en-IN" sz="3200" dirty="0"/>
              <a:t> FP gives a function-based size measure useful to plan testing and documentation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9F8D2-3AEC-B038-2CAC-A6E8C4DC2A16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24885-49F1-9584-8FEA-5226621C09C5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206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BE7D-BB46-533B-F736-14623E27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7442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5151BB-E77C-9F40-3F6E-F60DC93B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920"/>
            <a:ext cx="11714480" cy="453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9EC93B-05A6-E23C-3340-299A8162DBEC}"/>
              </a:ext>
            </a:extLst>
          </p:cNvPr>
          <p:cNvSpPr txBox="1"/>
          <p:nvPr/>
        </p:nvSpPr>
        <p:spPr>
          <a:xfrm>
            <a:off x="4318000" y="23368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LOGIN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48943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4145B-989F-7808-3707-474FA39E7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927E2C-34FB-F3CB-B9AB-CA2FBD5E37B7}"/>
              </a:ext>
            </a:extLst>
          </p:cNvPr>
          <p:cNvSpPr txBox="1"/>
          <p:nvPr/>
        </p:nvSpPr>
        <p:spPr>
          <a:xfrm>
            <a:off x="4318000" y="12192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REGISTER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75208-72A0-3449-D101-E65E0434C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090"/>
            <a:ext cx="12192000" cy="53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191E-DA2F-CC4A-AA8E-F217EBA5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INTRODUCTION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71463-8E77-29DD-207E-BBAB578FC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areas face recurring congestion during peak periods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traffic control is reactive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Traffic Automation explores a proactive approach: users reserve road usage slots on a simulated road graph.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computes occupancy-aware optimal routes (Dijkstra), calls a Python predictor for recommended speeds, and stores bookings in MongoDB.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50405-7923-3290-6E87-1701F4775D07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A97E6-8898-12D1-E7CB-C29739ACA55B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210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66C27-F98F-334B-A373-D9A2EE6F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7A78B4-3F67-CD32-3817-6DF908064B8C}"/>
              </a:ext>
            </a:extLst>
          </p:cNvPr>
          <p:cNvSpPr txBox="1"/>
          <p:nvPr/>
        </p:nvSpPr>
        <p:spPr>
          <a:xfrm>
            <a:off x="4318000" y="12192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BOOKING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E7982-7017-9D70-8457-4802FB06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80"/>
            <a:ext cx="11112554" cy="57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8B342-55D1-11D4-E47C-A90AF363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B0D654-955B-D708-F691-03BCA893528E}"/>
              </a:ext>
            </a:extLst>
          </p:cNvPr>
          <p:cNvSpPr txBox="1"/>
          <p:nvPr/>
        </p:nvSpPr>
        <p:spPr>
          <a:xfrm>
            <a:off x="4318000" y="12192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BOOKING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17154-3DF6-5E93-B3F8-93F836D4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80"/>
            <a:ext cx="11112554" cy="57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AD71F-71A3-6CFA-8E4B-7A2BA3F6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110317-6327-0793-5E23-963CF8C5CB6F}"/>
              </a:ext>
            </a:extLst>
          </p:cNvPr>
          <p:cNvSpPr txBox="1"/>
          <p:nvPr/>
        </p:nvSpPr>
        <p:spPr>
          <a:xfrm>
            <a:off x="4318000" y="121920"/>
            <a:ext cx="432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DASHBOARD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13FA2-D704-E8E7-0540-5B5E00212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46" y="1221470"/>
            <a:ext cx="9361894" cy="51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6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5-11-03 225022 - Trim">
            <a:hlinkClick r:id="" action="ppaction://media"/>
            <a:extLst>
              <a:ext uri="{FF2B5EF4-FFF2-40B4-BE49-F238E27FC236}">
                <a16:creationId xmlns:a16="http://schemas.microsoft.com/office/drawing/2014/main" id="{0045B563-9395-FE61-E5C6-C4E217173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5-11-03 225849">
            <a:hlinkClick r:id="" action="ppaction://media"/>
            <a:extLst>
              <a:ext uri="{FF2B5EF4-FFF2-40B4-BE49-F238E27FC236}">
                <a16:creationId xmlns:a16="http://schemas.microsoft.com/office/drawing/2014/main" id="{CAB9B92A-A1CB-8435-1894-E736F14F5B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433B-95B3-85C5-E415-D8F9B2013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SOCIAL IMPACT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D17DE-C975-B9C2-FBC2-4CBBEC164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b="1" dirty="0"/>
              <a:t>Positive impact:</a:t>
            </a:r>
            <a:r>
              <a:rPr lang="en-IN" sz="3200" dirty="0"/>
              <a:t> smoother traffic reduces idling and emissions, improves commute predictability and supports urban planning with recorded booking data</a:t>
            </a:r>
          </a:p>
          <a:p>
            <a:r>
              <a:rPr lang="en-IN" sz="3200" b="1" dirty="0"/>
              <a:t>Ethical considerations:</a:t>
            </a:r>
            <a:r>
              <a:rPr lang="en-IN" sz="3200" dirty="0"/>
              <a:t> privacy (store minimal PII), fairness in slot allocation, transparency of ML recommendations</a:t>
            </a:r>
          </a:p>
          <a:p>
            <a:r>
              <a:rPr lang="en-IN" sz="3200" b="1" dirty="0"/>
              <a:t>Governance suggestions:</a:t>
            </a:r>
            <a:r>
              <a:rPr lang="en-IN" sz="3200" dirty="0"/>
              <a:t> anonymized reporting, policies for slot distribution to avoid socioeconomic bias.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48FDD-5A0A-EA02-2B92-1F328598CB5D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54F40-CCA0-EC9B-6333-1100AE53F281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13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1625-B8F7-C37F-F9BA-309AB5E2C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7985-5CBC-4401-4BB7-F29EFF22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CONCLUSION &amp; FUTURE WORK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55083-5F98-37F2-C94D-CEB7812B8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2"/>
            <a:ext cx="10272000" cy="5054117"/>
          </a:xfrm>
        </p:spPr>
        <p:txBody>
          <a:bodyPr/>
          <a:lstStyle/>
          <a:p>
            <a:r>
              <a:rPr lang="en-IN" sz="3200" b="1" dirty="0"/>
              <a:t>Summary:</a:t>
            </a:r>
            <a:r>
              <a:rPr lang="en-IN" sz="3200" dirty="0"/>
              <a:t> Smart Traffic Automation demonstrates a booking-driven approach to smooth traffic peaks using occupancy-aware routing and an ML predictor with a reliable fallback</a:t>
            </a:r>
          </a:p>
          <a:p>
            <a:r>
              <a:rPr lang="en-IN" sz="3200" b="1" dirty="0"/>
              <a:t>Future work:</a:t>
            </a:r>
            <a:r>
              <a:rPr lang="en-IN" sz="3200" dirty="0"/>
              <a:t> scale ML to async microservice, integrate real map tiles (Leaflet), add WebSocket real-time updates, implement fairness and quota policies, add analytics dashboards</a:t>
            </a:r>
          </a:p>
          <a:p>
            <a:r>
              <a:rPr lang="en-IN" sz="3200" b="1" dirty="0"/>
              <a:t>Code:</a:t>
            </a:r>
            <a:r>
              <a:rPr lang="en-IN" sz="3200" dirty="0"/>
              <a:t> </a:t>
            </a:r>
            <a:r>
              <a:rPr lang="en-IN" sz="3200" i="1" dirty="0"/>
              <a:t>https://github.com/sanjaykn8/SE_MiniProject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1EF50-4828-AD9C-8F9D-FE72590133A2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5F292-BA1A-ABF6-0319-627552703118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90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430B-9D44-88BE-5687-41EC3480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10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1412-562C-C6AF-18FB-993213BB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PROBLEM STATEMENT</a:t>
            </a:r>
            <a:endParaRPr lang="en-IN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23C1E-C12A-F9E0-7A16-61E7E2F30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Urban roads often face congestion due to uncoordinated vehicle flow.</a:t>
            </a:r>
          </a:p>
          <a:p>
            <a:r>
              <a:rPr lang="en-US" sz="3200" dirty="0"/>
              <a:t>Peak-hour traffic leads to delays, increased fuel consumption, and pollution.</a:t>
            </a:r>
          </a:p>
          <a:p>
            <a:r>
              <a:rPr lang="en-US" sz="3200" dirty="0"/>
              <a:t>Current systems do not offer pre-booking or optimal speed guidance to prevent traffic jams.</a:t>
            </a:r>
          </a:p>
          <a:p>
            <a:r>
              <a:rPr lang="en-US" sz="3200" dirty="0"/>
              <a:t>There's a lack of smart tools to simulate and plan city traffic using AI techniques.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08887-8434-9B55-96B2-2714392AD6A2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9E503-BEAC-963C-2156-C0A2287E77ED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9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D7FC-3AF4-C154-E3FB-3BB4B56A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OBJECTIVES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7BF1F-4A82-8B6D-3CDA-B5312F79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a web-based system for booking road usage slots in advance.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future traffic load using AI/ML models.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recommend optimal speed for smooth vehicle movement.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a mini smart-city road network for demonstration purposes.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6FF8D-6E6C-B385-A4B3-1EEA6AE3A575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5B3D3-29D0-7DB5-3485-B403B90E5618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88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93A6-3415-25FB-ADFA-7DB66E06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EXPECTED OUTCOMES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271C5-93AD-3EEE-50E0-FC2A0C718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register, log in, and book route slots; bookings persist in DB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computes an optimal path and a recommended speed for each booking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view all bookings, toggle road status, and export CSV reports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expectations : Dijkstra + prediction ≤ 2000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 67-node graph; UI interactions &lt; 2 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461F1-C182-019E-DE05-D40DD2CCFF84}"/>
              </a:ext>
            </a:extLst>
          </p:cNvPr>
          <p:cNvSpPr txBox="1"/>
          <p:nvPr/>
        </p:nvSpPr>
        <p:spPr>
          <a:xfrm>
            <a:off x="10572750" y="6559367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B0CD3-195D-733F-DF4D-285AFDC07776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97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07B4-AC12-FE5B-0EC2-F24E335C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SDG GOALS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B2746-C32E-5809-BD22-926F2EFCF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6321" y="3924967"/>
            <a:ext cx="3809600" cy="1648800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400" dirty="0"/>
              <a:t>Smoother traffic reduces idling and emissions</a:t>
            </a:r>
            <a:endParaRPr lang="en-IN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7BEFBD2-B432-B032-B093-6CDC3314E1C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48076" y="3924967"/>
            <a:ext cx="4410643" cy="1648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Project reduces congestion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Improves city mobility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1F5C6-7394-FC5B-48B7-C6846AFEB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63676" y="1560166"/>
            <a:ext cx="2137763" cy="2137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CA8E1-6249-8B94-98D6-F41260DB6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07760" y="1560166"/>
            <a:ext cx="2137763" cy="2137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E7E82-BA0B-3C6C-DC7D-A9124D7320CE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03ACD-E127-E4BA-7C15-6809C52BBDD9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88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17B9-B311-CDAD-353F-32C51951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ITERATIVE DEVELOPMENT MODEL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74760-939C-FA56-077B-9E9043252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dirty="0"/>
              <a:t>Sprint 1:</a:t>
            </a:r>
            <a:r>
              <a:rPr lang="en-US" sz="3600" dirty="0"/>
              <a:t> Authentication, graph seeding, basic booking UI</a:t>
            </a:r>
          </a:p>
          <a:p>
            <a:r>
              <a:rPr lang="en-US" sz="3600" b="1" dirty="0"/>
              <a:t>Sprint 2:</a:t>
            </a:r>
            <a:r>
              <a:rPr lang="en-US" sz="3600" dirty="0"/>
              <a:t> Dijkstra integration, booking persistence, admin UI</a:t>
            </a:r>
          </a:p>
          <a:p>
            <a:r>
              <a:rPr lang="en-US" sz="3600" b="1" dirty="0"/>
              <a:t>Sprint 3:</a:t>
            </a:r>
            <a:r>
              <a:rPr lang="en-US" sz="3600" dirty="0"/>
              <a:t> ML predictor integration, tests, polishing.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F806E-3FAC-C7E9-2532-D18ED2580C69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34FF5-4912-002F-8949-E41F3A066E95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85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4648-2A02-2169-D4E2-9C2A3DFA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SRS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39D7D-70E6-3326-AC76-7CDA0411F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1" dirty="0"/>
              <a:t>Purpose:</a:t>
            </a:r>
            <a:r>
              <a:rPr lang="en-IN" sz="2800" dirty="0"/>
              <a:t> Define functionality and constraints for Smart Traffic Automation demo</a:t>
            </a:r>
          </a:p>
          <a:p>
            <a:r>
              <a:rPr lang="en-IN" sz="2800" b="1" dirty="0"/>
              <a:t>Functional Requirements:</a:t>
            </a:r>
            <a:r>
              <a:rPr lang="en-IN" sz="2800" dirty="0"/>
              <a:t> Register, Login, Book Route, Compute Path, Predict Speed, Admin view, Export CSV</a:t>
            </a:r>
          </a:p>
          <a:p>
            <a:r>
              <a:rPr lang="en-IN" sz="2800" b="1" dirty="0"/>
              <a:t>Non-Functional Requirements:</a:t>
            </a:r>
            <a:r>
              <a:rPr lang="en-IN" sz="2800" dirty="0"/>
              <a:t> Response time goals, JWT security, ML fallback for reliability</a:t>
            </a:r>
          </a:p>
          <a:p>
            <a:r>
              <a:rPr lang="en-IN" sz="2800" b="1" dirty="0"/>
              <a:t>Interfaces:</a:t>
            </a:r>
            <a:r>
              <a:rPr lang="en-IN" sz="2800" dirty="0"/>
              <a:t> REST API endpoints (e.g., /</a:t>
            </a:r>
            <a:r>
              <a:rPr lang="en-IN" sz="2800" dirty="0" err="1"/>
              <a:t>api</a:t>
            </a:r>
            <a:r>
              <a:rPr lang="en-IN" sz="2800" dirty="0"/>
              <a:t>/auth/login, /</a:t>
            </a:r>
            <a:r>
              <a:rPr lang="en-IN" sz="2800" dirty="0" err="1"/>
              <a:t>api</a:t>
            </a:r>
            <a:r>
              <a:rPr lang="en-IN" sz="2800" dirty="0"/>
              <a:t>/bookings/book, /</a:t>
            </a:r>
            <a:r>
              <a:rPr lang="en-IN" sz="2800" dirty="0" err="1"/>
              <a:t>api</a:t>
            </a:r>
            <a:r>
              <a:rPr lang="en-IN" sz="2800" dirty="0"/>
              <a:t>/roads/all)</a:t>
            </a:r>
          </a:p>
          <a:p>
            <a:r>
              <a:rPr lang="en-IN" sz="2800" b="1" dirty="0"/>
              <a:t>Data model:</a:t>
            </a:r>
            <a:r>
              <a:rPr lang="en-IN" sz="2800" dirty="0"/>
              <a:t> Collections: users, roads, bookings</a:t>
            </a:r>
          </a:p>
          <a:p>
            <a:r>
              <a:rPr lang="en-IN" sz="2800" b="1" dirty="0"/>
              <a:t>Key fields:</a:t>
            </a:r>
            <a:r>
              <a:rPr lang="en-IN" sz="2800" dirty="0"/>
              <a:t> </a:t>
            </a:r>
            <a:r>
              <a:rPr lang="en-IN" sz="2800" dirty="0" err="1"/>
              <a:t>userEmail</a:t>
            </a:r>
            <a:r>
              <a:rPr lang="en-IN" sz="2800" dirty="0"/>
              <a:t>, path, slot, </a:t>
            </a:r>
            <a:r>
              <a:rPr lang="en-IN" sz="2800" dirty="0" err="1"/>
              <a:t>recommendedSpeed</a:t>
            </a:r>
            <a:r>
              <a:rPr lang="en-IN" sz="28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42983-59C3-89A8-08C9-2CF439356E96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B5B33-C83F-ADB5-21D1-5FD4F007E5FE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78551"/>
      </p:ext>
    </p:extLst>
  </p:cSld>
  <p:clrMapOvr>
    <a:masterClrMapping/>
  </p:clrMapOvr>
</p:sld>
</file>

<file path=ppt/theme/theme1.xml><?xml version="1.0" encoding="utf-8"?>
<a:theme xmlns:a="http://schemas.openxmlformats.org/drawingml/2006/main" name="aesthetic">
  <a:themeElements>
    <a:clrScheme name="Simple Light">
      <a:dk1>
        <a:srgbClr val="4A3C30"/>
      </a:dk1>
      <a:lt1>
        <a:srgbClr val="F6F3EC"/>
      </a:lt1>
      <a:dk2>
        <a:srgbClr val="E9D9C8"/>
      </a:dk2>
      <a:lt2>
        <a:srgbClr val="9D6F4D"/>
      </a:lt2>
      <a:accent1>
        <a:srgbClr val="967860"/>
      </a:accent1>
      <a:accent2>
        <a:srgbClr val="9F96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1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sthetic" id="{1D2823C4-48F9-4C7B-A9AE-FEE90685EA7D}" vid="{AEA70EA8-B75D-4095-ADB8-5C78D7D2E6F3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aesthetic</Template>
  <TotalTime>157</TotalTime>
  <Words>1642</Words>
  <Application>Microsoft Office PowerPoint</Application>
  <PresentationFormat>Widescreen</PresentationFormat>
  <Paragraphs>219</Paragraphs>
  <Slides>37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Alegreya Sans</vt:lpstr>
      <vt:lpstr>Alegreya Sans Medium</vt:lpstr>
      <vt:lpstr>Arial</vt:lpstr>
      <vt:lpstr>Calibri</vt:lpstr>
      <vt:lpstr>Cambria Math</vt:lpstr>
      <vt:lpstr>EB Garamond</vt:lpstr>
      <vt:lpstr>EB Garamond SemiBold</vt:lpstr>
      <vt:lpstr>Nunito Light</vt:lpstr>
      <vt:lpstr>Proxima Nova</vt:lpstr>
      <vt:lpstr>Times New Roman</vt:lpstr>
      <vt:lpstr>Wingdings</vt:lpstr>
      <vt:lpstr>aesthetic</vt:lpstr>
      <vt:lpstr>Slidesgo Final Pages</vt:lpstr>
      <vt:lpstr>Smart Traffic Routing</vt:lpstr>
      <vt:lpstr>OUTLINE</vt:lpstr>
      <vt:lpstr>INTRODUCTION</vt:lpstr>
      <vt:lpstr>PROBLEM STATEMENT</vt:lpstr>
      <vt:lpstr>OBJECTIVES</vt:lpstr>
      <vt:lpstr>EXPECTED OUTCOMES</vt:lpstr>
      <vt:lpstr>SDG GOALS</vt:lpstr>
      <vt:lpstr>ITERATIVE DEVELOPMENT MODEL</vt:lpstr>
      <vt:lpstr>SRS</vt:lpstr>
      <vt:lpstr>USE CASE DIAGRAM</vt:lpstr>
      <vt:lpstr>CLASS DIAGRAM</vt:lpstr>
      <vt:lpstr>SEQUENCE DIAGRAM</vt:lpstr>
      <vt:lpstr>ACTIVITY DIAGRAM</vt:lpstr>
      <vt:lpstr>STATE DIAGRAM</vt:lpstr>
      <vt:lpstr>ER DIAGRAM</vt:lpstr>
      <vt:lpstr>COMPONENT DIAGRAM(HLD)</vt:lpstr>
      <vt:lpstr>SYSTEM CONTEXT DIAGRAM(HLD)</vt:lpstr>
      <vt:lpstr>IMPLEMENTATION</vt:lpstr>
      <vt:lpstr>OVERVIEW</vt:lpstr>
      <vt:lpstr>BLOCK DIAGRAM</vt:lpstr>
      <vt:lpstr>RISKS</vt:lpstr>
      <vt:lpstr>PowerPoint Presentation</vt:lpstr>
      <vt:lpstr>TESTING</vt:lpstr>
      <vt:lpstr>PowerPoint Presentation</vt:lpstr>
      <vt:lpstr>COCOMO ESTIMATION</vt:lpstr>
      <vt:lpstr>FUNCTIONAL POINTS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IMPACT</vt:lpstr>
      <vt:lpstr>CONCLUSION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Sanjay KN</dc:creator>
  <cp:lastModifiedBy>Sanjay KN</cp:lastModifiedBy>
  <cp:revision>7</cp:revision>
  <dcterms:created xsi:type="dcterms:W3CDTF">2025-11-03T14:58:07Z</dcterms:created>
  <dcterms:modified xsi:type="dcterms:W3CDTF">2025-11-03T17:52:16Z</dcterms:modified>
</cp:coreProperties>
</file>